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76" r:id="rId2"/>
    <p:sldId id="280" r:id="rId3"/>
    <p:sldId id="267" r:id="rId4"/>
    <p:sldId id="270" r:id="rId5"/>
    <p:sldId id="269" r:id="rId6"/>
    <p:sldId id="279" r:id="rId7"/>
    <p:sldId id="258" r:id="rId8"/>
    <p:sldId id="268" r:id="rId9"/>
    <p:sldId id="275" r:id="rId10"/>
    <p:sldId id="263" r:id="rId11"/>
    <p:sldId id="260" r:id="rId12"/>
    <p:sldId id="262" r:id="rId13"/>
    <p:sldId id="277" r:id="rId14"/>
    <p:sldId id="261" r:id="rId15"/>
    <p:sldId id="278" r:id="rId16"/>
    <p:sldId id="259" r:id="rId17"/>
    <p:sldId id="271" r:id="rId18"/>
    <p:sldId id="272" r:id="rId19"/>
    <p:sldId id="273" r:id="rId20"/>
    <p:sldId id="274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6600FF"/>
    <a:srgbClr val="FF3300"/>
    <a:srgbClr val="0629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3" d="100"/>
          <a:sy n="73" d="100"/>
        </p:scale>
        <p:origin x="-336" y="-1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B3E0E4-2FC9-4117-BD79-1D7F8D562CE8}" type="datetimeFigureOut">
              <a:rPr lang="en-US" smtClean="0"/>
              <a:t>12-Sep-13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64BC3D-DB2E-4D2E-9B14-4A291DD02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642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64BC3D-DB2E-4D2E-9B14-4A291DD0277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6917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12-Sep-13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12-Sep-13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12-Sep-13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12-Sep-13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12-Sep-13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12-Sep-13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12-Sep-13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12-Sep-13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12-Sep-13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12-Sep-13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12-Sep-13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12-Sep-13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3" Type="http://schemas.openxmlformats.org/officeDocument/2006/relationships/slide" Target="slide2.xml"/><Relationship Id="rId7" Type="http://schemas.openxmlformats.org/officeDocument/2006/relationships/slide" Target="slide9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slide" Target="slide19.xml"/><Relationship Id="rId5" Type="http://schemas.openxmlformats.org/officeDocument/2006/relationships/slide" Target="slide10.xml"/><Relationship Id="rId4" Type="http://schemas.openxmlformats.org/officeDocument/2006/relationships/slide" Target="slide3.xml"/><Relationship Id="rId9" Type="http://schemas.openxmlformats.org/officeDocument/2006/relationships/slide" Target="slide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Relationship Id="rId4" Type="http://schemas.openxmlformats.org/officeDocument/2006/relationships/slide" Target="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slide" Target="slide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12.jpg"/><Relationship Id="rId7" Type="http://schemas.openxmlformats.org/officeDocument/2006/relationships/image" Target="../media/image16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jpg"/><Relationship Id="rId4" Type="http://schemas.openxmlformats.org/officeDocument/2006/relationships/image" Target="../media/image13.jpeg"/><Relationship Id="rId9" Type="http://schemas.openxmlformats.org/officeDocument/2006/relationships/slide" Target="slid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slide" Target="slide1.xml"/><Relationship Id="rId4" Type="http://schemas.openxmlformats.org/officeDocument/2006/relationships/image" Target="../media/image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7.xml"/><Relationship Id="rId5" Type="http://schemas.openxmlformats.org/officeDocument/2006/relationships/slide" Target="slide1.xml"/><Relationship Id="rId4" Type="http://schemas.openxmlformats.org/officeDocument/2006/relationships/image" Target="../media/image22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slide" Target="slide1.xml"/><Relationship Id="rId5" Type="http://schemas.openxmlformats.org/officeDocument/2006/relationships/image" Target="../media/image26.jpg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5" Type="http://schemas.openxmlformats.org/officeDocument/2006/relationships/slide" Target="slide1.xml"/><Relationship Id="rId4" Type="http://schemas.openxmlformats.org/officeDocument/2006/relationships/image" Target="../media/image29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g"/><Relationship Id="rId13" Type="http://schemas.openxmlformats.org/officeDocument/2006/relationships/image" Target="../media/image41.png"/><Relationship Id="rId18" Type="http://schemas.openxmlformats.org/officeDocument/2006/relationships/image" Target="../media/image46.png"/><Relationship Id="rId3" Type="http://schemas.openxmlformats.org/officeDocument/2006/relationships/image" Target="../media/image31.jpg"/><Relationship Id="rId7" Type="http://schemas.openxmlformats.org/officeDocument/2006/relationships/image" Target="../media/image35.jpg"/><Relationship Id="rId12" Type="http://schemas.openxmlformats.org/officeDocument/2006/relationships/image" Target="../media/image40.jpeg"/><Relationship Id="rId17" Type="http://schemas.openxmlformats.org/officeDocument/2006/relationships/image" Target="../media/image45.png"/><Relationship Id="rId2" Type="http://schemas.openxmlformats.org/officeDocument/2006/relationships/image" Target="../media/image30.jpg"/><Relationship Id="rId16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11" Type="http://schemas.openxmlformats.org/officeDocument/2006/relationships/image" Target="../media/image39.jpeg"/><Relationship Id="rId5" Type="http://schemas.openxmlformats.org/officeDocument/2006/relationships/image" Target="../media/image33.png"/><Relationship Id="rId15" Type="http://schemas.openxmlformats.org/officeDocument/2006/relationships/image" Target="../media/image43.jpeg"/><Relationship Id="rId10" Type="http://schemas.openxmlformats.org/officeDocument/2006/relationships/image" Target="../media/image38.jpeg"/><Relationship Id="rId19" Type="http://schemas.openxmlformats.org/officeDocument/2006/relationships/slide" Target="slide1.xml"/><Relationship Id="rId4" Type="http://schemas.openxmlformats.org/officeDocument/2006/relationships/image" Target="../media/image32.jpeg"/><Relationship Id="rId9" Type="http://schemas.openxmlformats.org/officeDocument/2006/relationships/image" Target="../media/image37.jpeg"/><Relationship Id="rId14" Type="http://schemas.openxmlformats.org/officeDocument/2006/relationships/image" Target="../media/image4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Relationship Id="rId4" Type="http://schemas.openxmlformats.org/officeDocument/2006/relationships/slide" Target="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7" y="7993"/>
            <a:ext cx="9144000" cy="6842014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sp>
        <p:nvSpPr>
          <p:cNvPr id="8" name="Rounded Rectangle 7">
            <a:hlinkClick r:id="rId3" action="ppaction://hlinksldjump"/>
          </p:cNvPr>
          <p:cNvSpPr/>
          <p:nvPr/>
        </p:nvSpPr>
        <p:spPr>
          <a:xfrm>
            <a:off x="7010400" y="381000"/>
            <a:ext cx="1828800" cy="6096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u="sng" dirty="0" smtClean="0">
                <a:solidFill>
                  <a:srgbClr val="FFFF00"/>
                </a:solidFill>
                <a:hlinkClick r:id="rId3" action="ppaction://hlinksldjump"/>
              </a:rPr>
              <a:t>Introduction</a:t>
            </a:r>
            <a:endParaRPr lang="en-US" b="1" u="sng" dirty="0">
              <a:solidFill>
                <a:srgbClr val="FFFF00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010400" y="1143000"/>
            <a:ext cx="1828800" cy="6096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hlinkClick r:id="rId4" action="ppaction://hlinksldjump"/>
              </a:rPr>
              <a:t>Learning</a:t>
            </a:r>
            <a:r>
              <a:rPr lang="en-US" b="1" dirty="0" smtClean="0"/>
              <a:t> </a:t>
            </a:r>
            <a:r>
              <a:rPr lang="en-US" b="1" dirty="0" smtClean="0">
                <a:hlinkClick r:id="rId4" action="ppaction://hlinksldjump"/>
              </a:rPr>
              <a:t>Outcomes</a:t>
            </a:r>
            <a:endParaRPr lang="en-US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7010400" y="2667000"/>
            <a:ext cx="1828800" cy="60960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hlinkClick r:id="rId5" action="ppaction://hlinksldjump"/>
              </a:rPr>
              <a:t>Discussion</a:t>
            </a:r>
            <a:endParaRPr lang="en-US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7010400" y="4953000"/>
            <a:ext cx="1828800" cy="6096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u="sng" dirty="0" smtClean="0">
                <a:solidFill>
                  <a:srgbClr val="FFFF00"/>
                </a:solidFill>
              </a:rPr>
              <a:t>Group Work</a:t>
            </a:r>
            <a:endParaRPr lang="en-US" b="1" u="sng" dirty="0">
              <a:solidFill>
                <a:srgbClr val="FFFF00"/>
              </a:solidFill>
            </a:endParaRPr>
          </a:p>
        </p:txBody>
      </p:sp>
      <p:sp>
        <p:nvSpPr>
          <p:cNvPr id="12" name="Rounded Rectangle 11">
            <a:hlinkClick r:id="rId6" action="ppaction://hlinksldjump"/>
          </p:cNvPr>
          <p:cNvSpPr/>
          <p:nvPr/>
        </p:nvSpPr>
        <p:spPr>
          <a:xfrm>
            <a:off x="7010400" y="5715000"/>
            <a:ext cx="18288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u="sng" dirty="0" smtClean="0"/>
              <a:t>Home Work</a:t>
            </a:r>
            <a:endParaRPr lang="en-US" b="1" dirty="0"/>
          </a:p>
        </p:txBody>
      </p:sp>
      <p:sp>
        <p:nvSpPr>
          <p:cNvPr id="13" name="Rounded Rectangle 12"/>
          <p:cNvSpPr/>
          <p:nvPr/>
        </p:nvSpPr>
        <p:spPr>
          <a:xfrm>
            <a:off x="7010400" y="1905000"/>
            <a:ext cx="1828800" cy="6096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hlinkClick r:id="rId7" action="ppaction://hlinksldjump"/>
              </a:rPr>
              <a:t>Object</a:t>
            </a:r>
            <a:endParaRPr lang="en-US" b="1" dirty="0"/>
          </a:p>
        </p:txBody>
      </p:sp>
      <p:sp>
        <p:nvSpPr>
          <p:cNvPr id="2" name="Rounded Rectangle 1"/>
          <p:cNvSpPr/>
          <p:nvPr/>
        </p:nvSpPr>
        <p:spPr>
          <a:xfrm>
            <a:off x="7010400" y="4181475"/>
            <a:ext cx="1828800" cy="633054"/>
          </a:xfrm>
          <a:prstGeom prst="roundRect">
            <a:avLst/>
          </a:prstGeom>
          <a:solidFill>
            <a:srgbClr val="FF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hlinkClick r:id="rId8" action="ppaction://hlinksldjump"/>
              </a:rPr>
              <a:t>WAN</a:t>
            </a:r>
            <a:endParaRPr lang="en-US" b="1" dirty="0"/>
          </a:p>
        </p:txBody>
      </p:sp>
      <p:sp>
        <p:nvSpPr>
          <p:cNvPr id="7" name="Rectangle 6"/>
          <p:cNvSpPr/>
          <p:nvPr/>
        </p:nvSpPr>
        <p:spPr>
          <a:xfrm>
            <a:off x="2209800" y="2514600"/>
            <a:ext cx="3733799" cy="1569660"/>
          </a:xfrm>
          <a:prstGeom prst="rect">
            <a:avLst/>
          </a:prstGeom>
          <a:noFill/>
          <a:scene3d>
            <a:camera prst="obliqueBottomLeft"/>
            <a:lightRig rig="threePt" dir="t"/>
          </a:scene3d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9600" b="1" cap="none" spc="1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স্বাগতম</a:t>
            </a:r>
            <a:endParaRPr lang="en-US" sz="8000" b="1" cap="none" spc="150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Rounded Rectangle 2">
            <a:hlinkClick r:id="rId9" action="ppaction://hlinksldjump"/>
          </p:cNvPr>
          <p:cNvSpPr/>
          <p:nvPr/>
        </p:nvSpPr>
        <p:spPr>
          <a:xfrm>
            <a:off x="7010400" y="3429000"/>
            <a:ext cx="1828800" cy="60960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u="sng" dirty="0" smtClean="0"/>
              <a:t>MAN</a:t>
            </a:r>
            <a:endParaRPr lang="en-US" b="1" u="sng" dirty="0"/>
          </a:p>
        </p:txBody>
      </p:sp>
      <p:sp>
        <p:nvSpPr>
          <p:cNvPr id="6" name="Rectangle 5"/>
          <p:cNvSpPr/>
          <p:nvPr/>
        </p:nvSpPr>
        <p:spPr>
          <a:xfrm>
            <a:off x="4479634" y="2967335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45492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2" grpId="0" animBg="1"/>
      <p:bldP spid="7" grpId="0"/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j-ea"/>
                <a:cs typeface="Vrinda"/>
              </a:rPr>
              <a:t>পরিচিতি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3" name="Text Placeholder 4"/>
          <p:cNvSpPr txBox="1">
            <a:spLocks/>
          </p:cNvSpPr>
          <p:nvPr/>
        </p:nvSpPr>
        <p:spPr>
          <a:xfrm>
            <a:off x="457200" y="1219200"/>
            <a:ext cx="4040188" cy="57467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n-BD" sz="3200" b="1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Vrinda"/>
              </a:rPr>
              <a:t>শিক্ষকঃ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Content Placeholder 5"/>
          <p:cNvSpPr txBox="1">
            <a:spLocks/>
          </p:cNvSpPr>
          <p:nvPr/>
        </p:nvSpPr>
        <p:spPr>
          <a:xfrm>
            <a:off x="228600" y="2209800"/>
            <a:ext cx="4343400" cy="2819400"/>
          </a:xfrm>
          <a:prstGeom prst="rect">
            <a:avLst/>
          </a:prstGeom>
          <a:ln w="57150">
            <a:solidFill>
              <a:srgbClr val="FFFF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bn-BD" sz="28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Vrinda"/>
              <a:sym typeface="Webding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n-BD" sz="2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Vrinda"/>
                <a:sym typeface="Webdings"/>
              </a:rPr>
              <a:t>মোঃ ইউসুফ আলি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n-BD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Vrinda"/>
                <a:sym typeface="Webdings"/>
              </a:rPr>
              <a:t>সহকারী অধ্যাপক</a:t>
            </a:r>
            <a:r>
              <a:rPr kumimoji="0" lang="bn-BD" sz="2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Vrinda"/>
                <a:sym typeface="Webdings"/>
              </a:rPr>
              <a:t>,দেবহাটা কলেজ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ebdings"/>
              </a:rPr>
              <a:t></a:t>
            </a:r>
            <a:r>
              <a:rPr kumimoji="0" lang="bn-BD" sz="2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Vrinda"/>
              </a:rPr>
              <a:t>- ০১৭১৫৬০৯৫৯০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Email</a:t>
            </a:r>
            <a:r>
              <a:rPr kumimoji="0" lang="bn-BD" sz="2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Vrinda"/>
              </a:rPr>
              <a:t>-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ybiplob@gmail.com</a:t>
            </a:r>
            <a:endParaRPr kumimoji="0" lang="bn-BD" sz="28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Vrind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 Placeholder 6"/>
          <p:cNvSpPr txBox="1">
            <a:spLocks/>
          </p:cNvSpPr>
          <p:nvPr/>
        </p:nvSpPr>
        <p:spPr>
          <a:xfrm>
            <a:off x="4648200" y="1295400"/>
            <a:ext cx="4041775" cy="457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n-BD" sz="3200" b="1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Vrinda"/>
              </a:rPr>
              <a:t>পাঠঃ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Content Placeholder 7"/>
          <p:cNvSpPr txBox="1">
            <a:spLocks/>
          </p:cNvSpPr>
          <p:nvPr/>
        </p:nvSpPr>
        <p:spPr>
          <a:xfrm>
            <a:off x="4800600" y="2209801"/>
            <a:ext cx="4191000" cy="2819399"/>
          </a:xfrm>
          <a:prstGeom prst="rect">
            <a:avLst/>
          </a:prstGeom>
          <a:ln w="57150">
            <a:solidFill>
              <a:srgbClr val="92D05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n-BD" sz="2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Vrinda"/>
              </a:rPr>
              <a:t>বিষয়- আই  সি টি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n-BD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/>
                <a:ea typeface="+mn-ea"/>
                <a:cs typeface="Vrinda"/>
              </a:rPr>
              <a:t>ক্লাস- একাদশ-দ্বাদশ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indent="0" algn="ctr">
              <a:buNone/>
              <a:defRPr/>
            </a:pPr>
            <a:r>
              <a:rPr lang="bn-BD" sz="3200" b="1" u="sng" dirty="0">
                <a:solidFill>
                  <a:srgbClr val="7030A0"/>
                </a:solidFill>
              </a:rPr>
              <a:t>কম্পিউটার নেটওয়ার্ক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bn-BD" sz="3200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/>
              <a:ea typeface="+mn-ea"/>
              <a:cs typeface="Vrinda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1" i="0" u="sng" strike="noStrike" kern="1200" cap="none" spc="0" normalizeH="0" baseline="0" noProof="0" dirty="0" smtClean="0">
              <a:ln>
                <a:noFill/>
              </a:ln>
              <a:solidFill>
                <a:srgbClr val="00FF9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712" y="2265904"/>
            <a:ext cx="1066800" cy="10668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334000" y="3697069"/>
            <a:ext cx="3200399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3600" b="1" i="0" u="none" strike="noStrike" kern="0" cap="none" spc="150" normalizeH="0" baseline="0" noProof="0" dirty="0" smtClean="0">
                <a:ln w="11430"/>
                <a:solidFill>
                  <a:srgbClr val="FFFF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</a:rPr>
              <a:t>অধ্যায়-২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0" cap="none" spc="150" normalizeH="0" baseline="0" noProof="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464727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uiExpand="1" build="p" animBg="1"/>
      <p:bldP spid="5" grpId="0" build="p"/>
      <p:bldP spid="6" grpId="0" uiExpand="1" build="p" animBg="1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533400"/>
            <a:ext cx="3962400" cy="158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81000" y="2137350"/>
            <a:ext cx="838200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bn-BD" sz="2400" b="1" dirty="0" smtClean="0">
                <a:solidFill>
                  <a:srgbClr val="00B0F0"/>
                </a:solidFill>
              </a:rPr>
              <a:t>কম্পিউটার নেটওয়ার্কের সংজ্ঞা বলতে </a:t>
            </a:r>
            <a:r>
              <a:rPr lang="bn-BD" sz="2400" b="1" dirty="0">
                <a:solidFill>
                  <a:srgbClr val="00B0F0"/>
                </a:solidFill>
              </a:rPr>
              <a:t>পারবে</a:t>
            </a:r>
            <a:r>
              <a:rPr lang="bn-BD" sz="2400" b="1" dirty="0" smtClean="0">
                <a:solidFill>
                  <a:srgbClr val="00B0F0"/>
                </a:solidFill>
              </a:rPr>
              <a:t>।</a:t>
            </a:r>
          </a:p>
          <a:p>
            <a:endParaRPr lang="bn-BD" sz="2400" dirty="0" smtClean="0">
              <a:solidFill>
                <a:prstClr val="black"/>
              </a:solidFill>
            </a:endParaRPr>
          </a:p>
          <a:p>
            <a:pPr marL="342900" indent="-342900">
              <a:buFont typeface="Wingdings" pitchFamily="2" charset="2"/>
              <a:buChar char="ü"/>
            </a:pPr>
            <a:r>
              <a:rPr lang="bn-BD" sz="2400" b="1" dirty="0" smtClean="0">
                <a:solidFill>
                  <a:srgbClr val="00B050"/>
                </a:solidFill>
              </a:rPr>
              <a:t>নেটওয়ার্কিংয়ের উদ্দেশ্য লিখতে পারবে।</a:t>
            </a:r>
          </a:p>
          <a:p>
            <a:endParaRPr lang="bn-BD" sz="2400" b="1" dirty="0" smtClean="0">
              <a:solidFill>
                <a:srgbClr val="0070C0"/>
              </a:solidFill>
            </a:endParaRPr>
          </a:p>
          <a:p>
            <a:pPr marL="342900" indent="-342900">
              <a:buFont typeface="Wingdings" pitchFamily="2" charset="2"/>
              <a:buChar char="ü"/>
            </a:pPr>
            <a:r>
              <a:rPr lang="bn-BD" sz="2400" b="1" dirty="0" smtClean="0">
                <a:solidFill>
                  <a:schemeClr val="accent6">
                    <a:lumMod val="75000"/>
                  </a:schemeClr>
                </a:solidFill>
              </a:rPr>
              <a:t>নেটওয়ার্কের শ্রেণ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ি</a:t>
            </a:r>
            <a:r>
              <a:rPr lang="bn-BD" sz="2400" b="1" dirty="0" smtClean="0">
                <a:solidFill>
                  <a:schemeClr val="accent6">
                    <a:lumMod val="75000"/>
                  </a:schemeClr>
                </a:solidFill>
              </a:rPr>
              <a:t>বিভাগ (ভৌগোলিক বিস্তৃতি অনুসারে) বলতে পারবে।</a:t>
            </a:r>
          </a:p>
          <a:p>
            <a:endParaRPr lang="bn-BD" sz="2400" dirty="0" smtClean="0">
              <a:solidFill>
                <a:prstClr val="black"/>
              </a:solidFill>
            </a:endParaRPr>
          </a:p>
          <a:p>
            <a:pPr marL="342900" indent="-342900">
              <a:buFont typeface="Wingdings" pitchFamily="2" charset="2"/>
              <a:buChar char="ü"/>
            </a:pPr>
            <a:r>
              <a:rPr lang="bn-BD" sz="2400" b="1" dirty="0">
                <a:solidFill>
                  <a:srgbClr val="7030A0"/>
                </a:solidFill>
              </a:rPr>
              <a:t>বিভিন্ন প্রকার </a:t>
            </a:r>
            <a:r>
              <a:rPr lang="bn-BD" sz="2400" b="1" dirty="0" smtClean="0">
                <a:solidFill>
                  <a:srgbClr val="7030A0"/>
                </a:solidFill>
              </a:rPr>
              <a:t>নেটওয়ার্কের মধ্যে পার্থক্য করতে </a:t>
            </a:r>
            <a:r>
              <a:rPr lang="bn-BD" sz="2400" b="1" dirty="0">
                <a:solidFill>
                  <a:srgbClr val="7030A0"/>
                </a:solidFill>
              </a:rPr>
              <a:t>পারবে।</a:t>
            </a:r>
          </a:p>
          <a:p>
            <a:endParaRPr lang="bn-BD" dirty="0">
              <a:solidFill>
                <a:prstClr val="black"/>
              </a:solidFill>
            </a:endParaRPr>
          </a:p>
          <a:p>
            <a:endParaRPr lang="bn-BD" dirty="0" smtClean="0">
              <a:solidFill>
                <a:prstClr val="black"/>
              </a:solidFill>
            </a:endParaRPr>
          </a:p>
          <a:p>
            <a:endParaRPr lang="bn-BD" dirty="0">
              <a:solidFill>
                <a:prstClr val="black"/>
              </a:solidFill>
            </a:endParaRPr>
          </a:p>
          <a:p>
            <a:endParaRPr lang="bn-BD" dirty="0" smtClean="0">
              <a:solidFill>
                <a:prstClr val="black"/>
              </a:solidFill>
            </a:endParaRPr>
          </a:p>
          <a:p>
            <a:endParaRPr lang="bn-BD" dirty="0">
              <a:solidFill>
                <a:prstClr val="black"/>
              </a:solidFill>
            </a:endParaRPr>
          </a:p>
          <a:p>
            <a:endParaRPr lang="en-US" dirty="0"/>
          </a:p>
        </p:txBody>
      </p:sp>
      <p:sp>
        <p:nvSpPr>
          <p:cNvPr id="3" name="Action Button: Home 2">
            <a:hlinkClick r:id="rId3" action="ppaction://hlinksldjump" highlightClick="1"/>
          </p:cNvPr>
          <p:cNvSpPr/>
          <p:nvPr/>
        </p:nvSpPr>
        <p:spPr>
          <a:xfrm>
            <a:off x="8686800" y="6400800"/>
            <a:ext cx="304800" cy="3810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823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28600"/>
            <a:ext cx="8534400" cy="6400800"/>
          </a:xfrm>
          <a:prstGeom prst="rect">
            <a:avLst/>
          </a:prstGeom>
        </p:spPr>
      </p:pic>
      <p:sp>
        <p:nvSpPr>
          <p:cNvPr id="2" name="Action Button: Home 1">
            <a:hlinkClick r:id="rId3" action="ppaction://hlinksldjump" highlightClick="1"/>
          </p:cNvPr>
          <p:cNvSpPr/>
          <p:nvPr/>
        </p:nvSpPr>
        <p:spPr>
          <a:xfrm>
            <a:off x="8763000" y="6438900"/>
            <a:ext cx="304800" cy="3810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5076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30"/>
          <a:stretch/>
        </p:blipFill>
        <p:spPr>
          <a:xfrm>
            <a:off x="533400" y="609600"/>
            <a:ext cx="8087660" cy="5410200"/>
          </a:xfrm>
          <a:prstGeom prst="rect">
            <a:avLst/>
          </a:prstGeom>
        </p:spPr>
      </p:pic>
      <p:sp>
        <p:nvSpPr>
          <p:cNvPr id="3" name="Action Button: Home 2">
            <a:hlinkClick r:id="rId3" action="ppaction://hlinksldjump" highlightClick="1"/>
          </p:cNvPr>
          <p:cNvSpPr/>
          <p:nvPr/>
        </p:nvSpPr>
        <p:spPr>
          <a:xfrm>
            <a:off x="8763000" y="6553200"/>
            <a:ext cx="304800" cy="3048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2296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0"/>
            <a:ext cx="9067800" cy="6658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194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371" y="238819"/>
            <a:ext cx="8676743" cy="5390456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5715000"/>
            <a:ext cx="4895850" cy="1169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Action Button: Home 2">
            <a:hlinkClick r:id="rId4" action="ppaction://hlinksldjump" highlightClick="1"/>
          </p:cNvPr>
          <p:cNvSpPr/>
          <p:nvPr/>
        </p:nvSpPr>
        <p:spPr>
          <a:xfrm>
            <a:off x="8679614" y="6477000"/>
            <a:ext cx="381000" cy="3810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2810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348060"/>
            <a:ext cx="3786187" cy="127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233055"/>
            <a:ext cx="8154481" cy="541073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905000" y="3124200"/>
            <a:ext cx="536548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কম্পিউটার নেটওয়ার্ক</a:t>
            </a:r>
            <a:endParaRPr lang="en-US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2" name="Action Button: Home 1">
            <a:hlinkClick r:id="rId4" action="ppaction://hlinksldjump" highlightClick="1"/>
          </p:cNvPr>
          <p:cNvSpPr/>
          <p:nvPr/>
        </p:nvSpPr>
        <p:spPr>
          <a:xfrm>
            <a:off x="8763000" y="6503894"/>
            <a:ext cx="304800" cy="3048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7406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152400"/>
            <a:ext cx="2305050" cy="184404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7964" y="2221668"/>
            <a:ext cx="2531349" cy="211552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251" y="2557628"/>
            <a:ext cx="2681693" cy="186197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7380" y="2971800"/>
            <a:ext cx="2978620" cy="210579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4313" y="4876800"/>
            <a:ext cx="3246526" cy="211281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4648200"/>
            <a:ext cx="1801455" cy="187719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7964" y="152400"/>
            <a:ext cx="2331324" cy="172925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2355275" y="684074"/>
            <a:ext cx="430386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4000" b="1" cap="none" spc="0" dirty="0" smtClean="0">
                <a:ln w="11430"/>
                <a:solidFill>
                  <a:srgbClr val="FF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নেটওয়ার্কিংয়ের উদ্দেশ্য</a:t>
            </a:r>
            <a:endParaRPr lang="en-US" sz="4000" b="1" cap="none" spc="0" dirty="0">
              <a:ln w="11430"/>
              <a:solidFill>
                <a:srgbClr val="FF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1000" y="2133600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b="1" dirty="0" smtClean="0"/>
              <a:t>তথ্যের আদান প্রদান</a:t>
            </a:r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6696275" y="1996440"/>
            <a:ext cx="2209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b="1" dirty="0" smtClean="0"/>
              <a:t>ই-কমার্স ব্যবহার</a:t>
            </a:r>
            <a:endParaRPr lang="en-US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285750" y="4495800"/>
            <a:ext cx="2686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b="1" dirty="0" smtClean="0"/>
              <a:t>সফটওয়্যার শেয়ার করা</a:t>
            </a:r>
            <a:endParaRPr lang="en-US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6629400" y="4202668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b="1" dirty="0" smtClean="0"/>
              <a:t>হার্ডওয়্যার শেয়ার করা</a:t>
            </a:r>
            <a:endParaRPr lang="en-US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119250" y="6414655"/>
            <a:ext cx="3081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b="1" dirty="0" smtClean="0"/>
              <a:t>তথ্যের গোপনীয়তা রক্ষা করা</a:t>
            </a:r>
            <a:endParaRPr lang="en-US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3901840" y="5070467"/>
            <a:ext cx="1409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b="1" dirty="0" smtClean="0"/>
              <a:t>ই-মেইল করা</a:t>
            </a:r>
            <a:endParaRPr lang="en-US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6696275" y="6400800"/>
            <a:ext cx="2209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b="1" dirty="0" smtClean="0"/>
              <a:t>তথ্য সংরক্ষন করা</a:t>
            </a:r>
            <a:endParaRPr lang="en-US" b="1" dirty="0"/>
          </a:p>
        </p:txBody>
      </p:sp>
      <p:sp>
        <p:nvSpPr>
          <p:cNvPr id="5" name="Action Button: Home 4">
            <a:hlinkClick r:id="rId9" action="ppaction://hlinksldjump" highlightClick="1"/>
          </p:cNvPr>
          <p:cNvSpPr/>
          <p:nvPr/>
        </p:nvSpPr>
        <p:spPr>
          <a:xfrm>
            <a:off x="8779288" y="6553022"/>
            <a:ext cx="304800" cy="263533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8432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-34636"/>
            <a:ext cx="8610600" cy="517390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18655" y="3733800"/>
            <a:ext cx="4405745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00B050"/>
                </a:solidFill>
              </a:rPr>
              <a:t>PAN</a:t>
            </a:r>
          </a:p>
          <a:p>
            <a:pPr algn="ctr"/>
            <a:r>
              <a:rPr lang="en-US" dirty="0" smtClean="0"/>
              <a:t> 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(Personal Area Network)</a:t>
            </a:r>
            <a:endParaRPr lang="bn-BD" sz="2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bn-BD" sz="2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bn-BD" sz="1600" b="1" dirty="0" smtClean="0">
                <a:solidFill>
                  <a:srgbClr val="7030A0"/>
                </a:solidFill>
              </a:rPr>
              <a:t>নিকটবর্তী (১০ মিটার) ডিভাইসগুলোর মধ্যে সংযোগ স্থাপন করার জন্য ব্যবহৃত হয়।</a:t>
            </a:r>
          </a:p>
          <a:p>
            <a:endParaRPr lang="bn-BD" sz="1600" b="1" dirty="0" smtClean="0">
              <a:solidFill>
                <a:srgbClr val="7030A0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bn-BD" sz="1600" b="1" dirty="0" smtClean="0">
                <a:solidFill>
                  <a:srgbClr val="7030A0"/>
                </a:solidFill>
              </a:rPr>
              <a:t>ডিভাইস হিসেবে সাধারনত ল্যাপটপ, পিডিএ, মোবাইল, প্রিন্টার ইত্যাদি ব্যবহৃত </a:t>
            </a:r>
            <a:r>
              <a:rPr lang="bn-BD" sz="1600" b="1" dirty="0">
                <a:solidFill>
                  <a:srgbClr val="7030A0"/>
                </a:solidFill>
              </a:rPr>
              <a:t>হয়।</a:t>
            </a:r>
          </a:p>
          <a:p>
            <a:pPr marL="285750" indent="-285750">
              <a:buFont typeface="Wingdings" pitchFamily="2" charset="2"/>
              <a:buChar char="Ø"/>
            </a:pPr>
            <a:endParaRPr lang="bn-BD" sz="1600" b="1" dirty="0" smtClean="0">
              <a:solidFill>
                <a:srgbClr val="7030A0"/>
              </a:solidFill>
            </a:endParaRPr>
          </a:p>
          <a:p>
            <a:endParaRPr lang="bn-BD" sz="16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bn-BD" sz="16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en-US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" name="Action Button: Home 1">
            <a:hlinkClick r:id="rId3" action="ppaction://hlinksldjump" highlightClick="1"/>
          </p:cNvPr>
          <p:cNvSpPr/>
          <p:nvPr/>
        </p:nvSpPr>
        <p:spPr>
          <a:xfrm>
            <a:off x="8763000" y="6609229"/>
            <a:ext cx="304800" cy="2286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3720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411" y="6927"/>
            <a:ext cx="8730989" cy="31242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3067050"/>
            <a:ext cx="4953000" cy="37147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16640" y="3476923"/>
            <a:ext cx="413143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00B050"/>
                </a:solidFill>
              </a:rPr>
              <a:t>LAN</a:t>
            </a:r>
            <a:r>
              <a:rPr lang="en-US" sz="4000" dirty="0" smtClean="0"/>
              <a:t> </a:t>
            </a:r>
          </a:p>
          <a:p>
            <a:pPr algn="ctr"/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(Local Area Network)</a:t>
            </a:r>
            <a:endParaRPr lang="bn-BD" sz="2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bn-BD" sz="2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bn-BD" sz="1600" b="1" dirty="0" smtClean="0">
                <a:solidFill>
                  <a:srgbClr val="7030A0"/>
                </a:solidFill>
              </a:rPr>
              <a:t>শুধুমাত্র কেবল ব্যবহার করে ,একই বা পাশাপাশি ভবন,ছোট/বড় অফিস ও ব্যবসা প্রতিষ্ঠানে </a:t>
            </a:r>
            <a:r>
              <a:rPr lang="en-US" sz="1600" b="1" dirty="0" smtClean="0">
                <a:solidFill>
                  <a:srgbClr val="7030A0"/>
                </a:solidFill>
              </a:rPr>
              <a:t>LAN Network </a:t>
            </a:r>
            <a:r>
              <a:rPr lang="bn-BD" sz="1600" b="1" dirty="0" smtClean="0">
                <a:solidFill>
                  <a:srgbClr val="7030A0"/>
                </a:solidFill>
              </a:rPr>
              <a:t> তৈরী করা হয়।</a:t>
            </a:r>
          </a:p>
          <a:p>
            <a:pPr marL="285750" indent="-285750">
              <a:buFont typeface="Wingdings" pitchFamily="2" charset="2"/>
              <a:buChar char="Ø"/>
            </a:pPr>
            <a:endParaRPr lang="bn-BD" sz="1600" b="1" dirty="0" smtClean="0">
              <a:solidFill>
                <a:srgbClr val="7030A0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bn-BD" sz="1600" b="1" dirty="0" smtClean="0">
                <a:solidFill>
                  <a:srgbClr val="7030A0"/>
                </a:solidFill>
              </a:rPr>
              <a:t>সীমিত এলাকার (১০ কিমিঃ) মধ্যে </a:t>
            </a:r>
            <a:r>
              <a:rPr lang="en-US" sz="1600" b="1" dirty="0">
                <a:solidFill>
                  <a:srgbClr val="7030A0"/>
                </a:solidFill>
              </a:rPr>
              <a:t>LAN </a:t>
            </a:r>
            <a:r>
              <a:rPr lang="en-US" sz="1600" b="1" dirty="0" smtClean="0">
                <a:solidFill>
                  <a:srgbClr val="7030A0"/>
                </a:solidFill>
              </a:rPr>
              <a:t>Network</a:t>
            </a:r>
            <a:r>
              <a:rPr lang="bn-BD" sz="1600" b="1" dirty="0" smtClean="0">
                <a:solidFill>
                  <a:srgbClr val="7030A0"/>
                </a:solidFill>
              </a:rPr>
              <a:t> ব্যবহার করা হয়।</a:t>
            </a:r>
          </a:p>
          <a:p>
            <a:endParaRPr lang="bn-BD" sz="1600" b="1" dirty="0" smtClean="0">
              <a:solidFill>
                <a:srgbClr val="7030A0"/>
              </a:solidFill>
            </a:endParaRPr>
          </a:p>
          <a:p>
            <a:pPr algn="ctr"/>
            <a:endParaRPr lang="en-US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" name="Action Button: Home 1">
            <a:hlinkClick r:id="rId5" action="ppaction://hlinksldjump" highlightClick="1"/>
          </p:cNvPr>
          <p:cNvSpPr/>
          <p:nvPr/>
        </p:nvSpPr>
        <p:spPr>
          <a:xfrm>
            <a:off x="8779005" y="6600265"/>
            <a:ext cx="272789" cy="2286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975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04800"/>
            <a:ext cx="3914775" cy="27908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7082" y="3276600"/>
            <a:ext cx="4696918" cy="3581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28587"/>
            <a:ext cx="4191000" cy="319596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28600" y="3124200"/>
            <a:ext cx="4218482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00B050"/>
                </a:solidFill>
              </a:rPr>
              <a:t>MAN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</a:p>
          <a:p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(</a:t>
            </a:r>
            <a:r>
              <a:rPr lang="en-US" sz="2400" b="1" dirty="0" err="1" smtClean="0">
                <a:solidFill>
                  <a:schemeClr val="accent6">
                    <a:lumMod val="75000"/>
                  </a:schemeClr>
                </a:solidFill>
              </a:rPr>
              <a:t>Metropolition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 Area Network)</a:t>
            </a:r>
            <a:endParaRPr lang="bn-BD" sz="2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bn-BD" sz="2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bn-BD" sz="1600" b="1" dirty="0" smtClean="0">
                <a:solidFill>
                  <a:srgbClr val="7030A0"/>
                </a:solidFill>
              </a:rPr>
              <a:t>একটি শহরের বিভিন্ন স্থানের কম্পিউটারের মধ্যে সংযোগ স্থাপনের জন্য ব্যবহৃত হয়।</a:t>
            </a:r>
          </a:p>
          <a:p>
            <a:endParaRPr lang="bn-BD" sz="1600" b="1" dirty="0" smtClean="0">
              <a:solidFill>
                <a:srgbClr val="7030A0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bn-BD" sz="1600" b="1" dirty="0" smtClean="0">
                <a:solidFill>
                  <a:srgbClr val="7030A0"/>
                </a:solidFill>
              </a:rPr>
              <a:t>মিডিয়া হিসেবে টেলিফোন লাইন,মডেম ও আনুসাঙ্গিক যন্ত্রপাতির প্রয়োজন হয়।</a:t>
            </a:r>
          </a:p>
          <a:p>
            <a:endParaRPr lang="bn-BD" sz="1600" b="1" dirty="0" smtClean="0">
              <a:solidFill>
                <a:srgbClr val="7030A0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bn-BD" sz="1600" b="1" dirty="0" smtClean="0">
                <a:solidFill>
                  <a:srgbClr val="7030A0"/>
                </a:solidFill>
              </a:rPr>
              <a:t>সাধারনত ব্যাংক,শিক্ষা/শিল্প প্রতিষ্ঠানের শাখা অফিসের মধ্যে যোগাযোগ </a:t>
            </a:r>
            <a:r>
              <a:rPr lang="bn-BD" sz="1600" b="1" dirty="0">
                <a:solidFill>
                  <a:srgbClr val="7030A0"/>
                </a:solidFill>
              </a:rPr>
              <a:t>করার জন্য ব্যবহৃত হয়।</a:t>
            </a:r>
          </a:p>
          <a:p>
            <a:endParaRPr lang="en-US" sz="1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Action Button: Home 2">
            <a:hlinkClick r:id="rId5" action="ppaction://hlinksldjump" highlightClick="1"/>
          </p:cNvPr>
          <p:cNvSpPr/>
          <p:nvPr/>
        </p:nvSpPr>
        <p:spPr>
          <a:xfrm>
            <a:off x="8763000" y="6553200"/>
            <a:ext cx="304800" cy="2286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474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1" t="12769" r="66176" b="53041"/>
          <a:stretch/>
        </p:blipFill>
        <p:spPr bwMode="auto">
          <a:xfrm>
            <a:off x="4086225" y="552449"/>
            <a:ext cx="1476375" cy="1581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568"/>
          <a:stretch/>
        </p:blipFill>
        <p:spPr>
          <a:xfrm>
            <a:off x="257175" y="838200"/>
            <a:ext cx="1724025" cy="367242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46" r="45937"/>
          <a:stretch/>
        </p:blipFill>
        <p:spPr>
          <a:xfrm>
            <a:off x="7561078" y="769155"/>
            <a:ext cx="1125722" cy="357424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792" t="41549" b="14944"/>
          <a:stretch/>
        </p:blipFill>
        <p:spPr>
          <a:xfrm>
            <a:off x="3790950" y="2838450"/>
            <a:ext cx="1847850" cy="2647950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V="1">
            <a:off x="2011547" y="1617138"/>
            <a:ext cx="2255653" cy="1135587"/>
          </a:xfrm>
          <a:prstGeom prst="straightConnector1">
            <a:avLst/>
          </a:prstGeom>
          <a:ln w="38100">
            <a:solidFill>
              <a:srgbClr val="00206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5185476" y="1617138"/>
            <a:ext cx="2337502" cy="1066800"/>
          </a:xfrm>
          <a:prstGeom prst="straightConnector1">
            <a:avLst/>
          </a:prstGeom>
          <a:ln w="38100">
            <a:solidFill>
              <a:srgbClr val="00206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5638800" y="2752725"/>
            <a:ext cx="1884178" cy="1524000"/>
          </a:xfrm>
          <a:prstGeom prst="straightConnector1">
            <a:avLst/>
          </a:prstGeom>
          <a:ln w="38100">
            <a:solidFill>
              <a:srgbClr val="00206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 flipV="1">
            <a:off x="2011547" y="2895600"/>
            <a:ext cx="1779403" cy="1447800"/>
          </a:xfrm>
          <a:prstGeom prst="straightConnector1">
            <a:avLst/>
          </a:prstGeom>
          <a:ln w="38100">
            <a:solidFill>
              <a:srgbClr val="00206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011547" y="5943600"/>
            <a:ext cx="61418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002060"/>
                </a:solidFill>
              </a:rPr>
              <a:t>METROPOLITION AREA NETWORK</a:t>
            </a:r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5" name="Action Button: Home 4">
            <a:hlinkClick r:id="rId6" action="ppaction://hlinksldjump" highlightClick="1"/>
          </p:cNvPr>
          <p:cNvSpPr/>
          <p:nvPr/>
        </p:nvSpPr>
        <p:spPr>
          <a:xfrm>
            <a:off x="8686800" y="6445624"/>
            <a:ext cx="381000" cy="3810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689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-152400"/>
            <a:ext cx="3733800" cy="333622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1109" y="76201"/>
            <a:ext cx="4558338" cy="327202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288723"/>
            <a:ext cx="4586047" cy="341687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200" y="2971800"/>
            <a:ext cx="449580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b="1" dirty="0" smtClean="0">
                <a:solidFill>
                  <a:srgbClr val="00B0F0"/>
                </a:solidFill>
              </a:rPr>
              <a:t>     </a:t>
            </a:r>
            <a:r>
              <a:rPr lang="en-US" sz="4400" b="1" dirty="0" smtClean="0">
                <a:solidFill>
                  <a:srgbClr val="00B0F0"/>
                </a:solidFill>
              </a:rPr>
              <a:t>WAN </a:t>
            </a:r>
          </a:p>
          <a:p>
            <a:r>
              <a:rPr lang="bn-BD" sz="2400" b="1" dirty="0" smtClean="0">
                <a:solidFill>
                  <a:schemeClr val="accent6">
                    <a:lumMod val="75000"/>
                  </a:schemeClr>
                </a:solidFill>
              </a:rPr>
              <a:t>    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(Wide Area Network)</a:t>
            </a:r>
            <a:endParaRPr lang="bn-BD" sz="2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bn-BD" sz="2400" b="1" dirty="0" smtClean="0">
              <a:solidFill>
                <a:srgbClr val="7030A0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bn-BD" sz="1600" b="1" dirty="0" smtClean="0">
                <a:solidFill>
                  <a:srgbClr val="7030A0"/>
                </a:solidFill>
              </a:rPr>
              <a:t>একই দেশের বিভিন্ন শহর বা বিভিন্ন দেশের </a:t>
            </a:r>
            <a:r>
              <a:rPr lang="bn-BD" sz="1600" b="1" dirty="0">
                <a:solidFill>
                  <a:srgbClr val="7030A0"/>
                </a:solidFill>
              </a:rPr>
              <a:t>কম্পিউটারের মধ্যে সংযোগ স্থাপনের জন্য ব্যবহৃত হয়</a:t>
            </a:r>
            <a:r>
              <a:rPr lang="bn-BD" sz="1600" b="1" dirty="0" smtClean="0">
                <a:solidFill>
                  <a:srgbClr val="7030A0"/>
                </a:solidFill>
              </a:rPr>
              <a:t>।</a:t>
            </a:r>
          </a:p>
          <a:p>
            <a:endParaRPr lang="bn-BD" sz="1600" b="1" dirty="0" smtClean="0">
              <a:solidFill>
                <a:srgbClr val="7030A0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en-US" sz="1600" b="1" dirty="0" smtClean="0">
                <a:solidFill>
                  <a:srgbClr val="7030A0"/>
                </a:solidFill>
              </a:rPr>
              <a:t>WAN </a:t>
            </a:r>
            <a:r>
              <a:rPr lang="bn-BD" sz="1600" b="1" dirty="0" smtClean="0">
                <a:solidFill>
                  <a:srgbClr val="7030A0"/>
                </a:solidFill>
              </a:rPr>
              <a:t>নেটওয়ার্কে একাধিক </a:t>
            </a:r>
            <a:r>
              <a:rPr lang="en-US" sz="1600" b="1" dirty="0" smtClean="0">
                <a:solidFill>
                  <a:srgbClr val="7030A0"/>
                </a:solidFill>
              </a:rPr>
              <a:t>LAN </a:t>
            </a:r>
            <a:r>
              <a:rPr lang="bn-BD" sz="1600" b="1" dirty="0" smtClean="0">
                <a:solidFill>
                  <a:srgbClr val="7030A0"/>
                </a:solidFill>
              </a:rPr>
              <a:t>ও </a:t>
            </a:r>
            <a:r>
              <a:rPr lang="en-US" sz="1600" b="1" dirty="0" smtClean="0">
                <a:solidFill>
                  <a:srgbClr val="7030A0"/>
                </a:solidFill>
              </a:rPr>
              <a:t>MAN</a:t>
            </a:r>
            <a:r>
              <a:rPr lang="bn-BD" sz="1600" b="1" dirty="0" smtClean="0">
                <a:solidFill>
                  <a:srgbClr val="7030A0"/>
                </a:solidFill>
              </a:rPr>
              <a:t> সংযুক্ত থাকতে পারে।</a:t>
            </a:r>
          </a:p>
          <a:p>
            <a:endParaRPr lang="bn-BD" sz="1600" b="1" dirty="0" smtClean="0">
              <a:solidFill>
                <a:srgbClr val="7030A0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bn-BD" sz="1600" b="1" dirty="0">
                <a:solidFill>
                  <a:srgbClr val="7030A0"/>
                </a:solidFill>
              </a:rPr>
              <a:t>মিডিয়া হিসেবে </a:t>
            </a:r>
            <a:r>
              <a:rPr lang="bn-BD" sz="1600" b="1" dirty="0" smtClean="0">
                <a:solidFill>
                  <a:srgbClr val="7030A0"/>
                </a:solidFill>
              </a:rPr>
              <a:t>টেলিফোন, স্যাটেলাইট, মাইক্রোওয়েভ, বেতার তরঙ্গ,মডেম </a:t>
            </a:r>
            <a:r>
              <a:rPr lang="bn-BD" sz="1600" b="1" dirty="0">
                <a:solidFill>
                  <a:srgbClr val="7030A0"/>
                </a:solidFill>
              </a:rPr>
              <a:t>ও আনুসাঙ্গিক যন্ত্রপাতির প্রয়োজন হয়।</a:t>
            </a:r>
          </a:p>
          <a:p>
            <a:endParaRPr lang="bn-BD" sz="1600" b="1" dirty="0">
              <a:solidFill>
                <a:srgbClr val="7030A0"/>
              </a:solidFill>
            </a:endParaRPr>
          </a:p>
          <a:p>
            <a:endParaRPr lang="bn-BD" sz="1600" b="1" dirty="0" smtClean="0">
              <a:solidFill>
                <a:srgbClr val="7030A0"/>
              </a:solidFill>
            </a:endParaRPr>
          </a:p>
          <a:p>
            <a:endParaRPr lang="en-US" sz="1600" b="1" dirty="0">
              <a:solidFill>
                <a:srgbClr val="7030A0"/>
              </a:solidFill>
            </a:endParaRPr>
          </a:p>
        </p:txBody>
      </p:sp>
      <p:sp>
        <p:nvSpPr>
          <p:cNvPr id="6" name="Action Button: Home 5">
            <a:hlinkClick r:id="rId5" action="ppaction://hlinksldjump" highlightClick="1"/>
          </p:cNvPr>
          <p:cNvSpPr/>
          <p:nvPr/>
        </p:nvSpPr>
        <p:spPr>
          <a:xfrm>
            <a:off x="8866909" y="6591300"/>
            <a:ext cx="277091" cy="2286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850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41516" y="228600"/>
            <a:ext cx="5029200" cy="5201630"/>
          </a:xfrm>
          <a:prstGeom prst="ellipse">
            <a:avLst/>
          </a:prstGeom>
          <a:noFill/>
          <a:ln w="57150">
            <a:solidFill>
              <a:srgbClr val="0629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rc 2"/>
          <p:cNvSpPr/>
          <p:nvPr/>
        </p:nvSpPr>
        <p:spPr>
          <a:xfrm>
            <a:off x="3135450" y="1375783"/>
            <a:ext cx="1447389" cy="2362198"/>
          </a:xfrm>
          <a:prstGeom prst="arc">
            <a:avLst>
              <a:gd name="adj1" fmla="val 16243251"/>
              <a:gd name="adj2" fmla="val 20580881"/>
            </a:avLst>
          </a:prstGeom>
          <a:ln w="57150"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8775" y="596836"/>
            <a:ext cx="2076450" cy="1308164"/>
          </a:xfrm>
          <a:prstGeom prst="rect">
            <a:avLst/>
          </a:prstGeom>
          <a:noFill/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67" b="6047"/>
          <a:stretch/>
        </p:blipFill>
        <p:spPr>
          <a:xfrm>
            <a:off x="685800" y="3467100"/>
            <a:ext cx="1710202" cy="990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28"/>
          <a:stretch/>
        </p:blipFill>
        <p:spPr>
          <a:xfrm>
            <a:off x="3135450" y="2438400"/>
            <a:ext cx="1817550" cy="1343963"/>
          </a:xfrm>
          <a:prstGeom prst="rect">
            <a:avLst/>
          </a:prstGeom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093816">
            <a:off x="2601770" y="3288019"/>
            <a:ext cx="1722743" cy="1771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546894">
            <a:off x="-129272" y="1071747"/>
            <a:ext cx="2493025" cy="2678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7080" y="4233539"/>
            <a:ext cx="1926771" cy="177263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7080" y="-228600"/>
            <a:ext cx="1905000" cy="180022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122377"/>
            <a:ext cx="1143000" cy="79202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2245432"/>
            <a:ext cx="767588" cy="59239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200" y="1905000"/>
            <a:ext cx="605321" cy="636631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7709" y="2667000"/>
            <a:ext cx="784302" cy="784302"/>
          </a:xfrm>
          <a:prstGeom prst="rect">
            <a:avLst/>
          </a:prstGeom>
        </p:spPr>
      </p:pic>
      <p:cxnSp>
        <p:nvCxnSpPr>
          <p:cNvPr id="29" name="Elbow Connector 28"/>
          <p:cNvCxnSpPr/>
          <p:nvPr/>
        </p:nvCxnSpPr>
        <p:spPr>
          <a:xfrm>
            <a:off x="7467600" y="2795862"/>
            <a:ext cx="661040" cy="252138"/>
          </a:xfrm>
          <a:prstGeom prst="bentConnector3">
            <a:avLst>
              <a:gd name="adj1" fmla="val 50000"/>
            </a:avLst>
          </a:prstGeom>
          <a:ln w="38100">
            <a:solidFill>
              <a:srgbClr val="FF00FF"/>
            </a:solidFill>
            <a:prstDash val="solid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loud Callout 6"/>
          <p:cNvSpPr/>
          <p:nvPr/>
        </p:nvSpPr>
        <p:spPr>
          <a:xfrm>
            <a:off x="5434806" y="3553315"/>
            <a:ext cx="1676400" cy="1094885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4656970"/>
            <a:ext cx="762000" cy="82943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799" y="4837440"/>
            <a:ext cx="680973" cy="51396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0829" y="5446713"/>
            <a:ext cx="691615" cy="621070"/>
          </a:xfrm>
          <a:prstGeom prst="rect">
            <a:avLst/>
          </a:prstGeom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524000"/>
            <a:ext cx="762000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5" name="Elbow Connector 14"/>
          <p:cNvCxnSpPr/>
          <p:nvPr/>
        </p:nvCxnSpPr>
        <p:spPr>
          <a:xfrm rot="5400000">
            <a:off x="6690461" y="2953866"/>
            <a:ext cx="747957" cy="507110"/>
          </a:xfrm>
          <a:prstGeom prst="bentConnector3">
            <a:avLst>
              <a:gd name="adj1" fmla="val 50000"/>
            </a:avLst>
          </a:prstGeom>
          <a:ln w="28575">
            <a:solidFill>
              <a:srgbClr val="00B05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5715000" y="868223"/>
            <a:ext cx="0" cy="808177"/>
          </a:xfrm>
          <a:prstGeom prst="straightConnector1">
            <a:avLst/>
          </a:prstGeom>
          <a:ln w="38100">
            <a:solidFill>
              <a:srgbClr val="FF00FF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Elbow Connector 24"/>
          <p:cNvCxnSpPr/>
          <p:nvPr/>
        </p:nvCxnSpPr>
        <p:spPr>
          <a:xfrm>
            <a:off x="5705477" y="2191268"/>
            <a:ext cx="1066799" cy="576512"/>
          </a:xfrm>
          <a:prstGeom prst="bentConnector3">
            <a:avLst>
              <a:gd name="adj1" fmla="val 0"/>
            </a:avLst>
          </a:prstGeom>
          <a:ln w="38100">
            <a:solidFill>
              <a:srgbClr val="FF00FF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Elbow Connector 27"/>
          <p:cNvCxnSpPr/>
          <p:nvPr/>
        </p:nvCxnSpPr>
        <p:spPr>
          <a:xfrm>
            <a:off x="6934200" y="4249800"/>
            <a:ext cx="948541" cy="550800"/>
          </a:xfrm>
          <a:prstGeom prst="bentConnector3">
            <a:avLst/>
          </a:prstGeom>
          <a:ln w="28575">
            <a:solidFill>
              <a:srgbClr val="00B05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9" name="Elbow Connector 2048"/>
          <p:cNvCxnSpPr/>
          <p:nvPr/>
        </p:nvCxnSpPr>
        <p:spPr>
          <a:xfrm>
            <a:off x="3629025" y="1250918"/>
            <a:ext cx="1781175" cy="495332"/>
          </a:xfrm>
          <a:prstGeom prst="bentConnector3">
            <a:avLst/>
          </a:prstGeom>
          <a:ln w="38100">
            <a:solidFill>
              <a:srgbClr val="FF00FF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63" name="TextBox 2062"/>
          <p:cNvSpPr txBox="1"/>
          <p:nvPr/>
        </p:nvSpPr>
        <p:spPr>
          <a:xfrm>
            <a:off x="1828800" y="1968500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জাতীয় সংসদভবন</a:t>
            </a:r>
            <a:endParaRPr lang="en-US" dirty="0"/>
          </a:p>
        </p:txBody>
      </p:sp>
      <p:sp>
        <p:nvSpPr>
          <p:cNvPr id="2064" name="TextBox 2063"/>
          <p:cNvSpPr txBox="1"/>
          <p:nvPr/>
        </p:nvSpPr>
        <p:spPr>
          <a:xfrm>
            <a:off x="3124200" y="3821668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সাতক্ষীরা</a:t>
            </a:r>
            <a:endParaRPr lang="en-US" dirty="0"/>
          </a:p>
        </p:txBody>
      </p:sp>
      <p:sp>
        <p:nvSpPr>
          <p:cNvPr id="2065" name="TextBox 2064"/>
          <p:cNvSpPr txBox="1"/>
          <p:nvPr/>
        </p:nvSpPr>
        <p:spPr>
          <a:xfrm>
            <a:off x="1219200" y="441960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খুলনা</a:t>
            </a:r>
            <a:endParaRPr lang="en-US" dirty="0"/>
          </a:p>
        </p:txBody>
      </p:sp>
      <p:sp>
        <p:nvSpPr>
          <p:cNvPr id="2066" name="TextBox 2065"/>
          <p:cNvSpPr txBox="1"/>
          <p:nvPr/>
        </p:nvSpPr>
        <p:spPr>
          <a:xfrm>
            <a:off x="7305192" y="5943600"/>
            <a:ext cx="16864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solidFill>
                  <a:schemeClr val="accent2">
                    <a:lumMod val="50000"/>
                  </a:schemeClr>
                </a:solidFill>
              </a:rPr>
              <a:t>আমেরিকা</a:t>
            </a:r>
            <a:endParaRPr lang="en-US" sz="3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067" name="TextBox 2066"/>
          <p:cNvSpPr txBox="1"/>
          <p:nvPr/>
        </p:nvSpPr>
        <p:spPr>
          <a:xfrm>
            <a:off x="7796180" y="1491344"/>
            <a:ext cx="12226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solidFill>
                  <a:schemeClr val="accent2">
                    <a:lumMod val="50000"/>
                  </a:schemeClr>
                </a:solidFill>
              </a:rPr>
              <a:t>ভারত</a:t>
            </a:r>
            <a:endParaRPr lang="en-US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068" name="TextBox 2067"/>
          <p:cNvSpPr txBox="1"/>
          <p:nvPr/>
        </p:nvSpPr>
        <p:spPr>
          <a:xfrm>
            <a:off x="5853113" y="926068"/>
            <a:ext cx="790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সার্ভার</a:t>
            </a:r>
            <a:endParaRPr lang="en-US" dirty="0"/>
          </a:p>
        </p:txBody>
      </p:sp>
      <p:sp>
        <p:nvSpPr>
          <p:cNvPr id="2069" name="TextBox 2068"/>
          <p:cNvSpPr txBox="1"/>
          <p:nvPr/>
        </p:nvSpPr>
        <p:spPr>
          <a:xfrm>
            <a:off x="6524625" y="2819400"/>
            <a:ext cx="9429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রাউটার</a:t>
            </a:r>
            <a:endParaRPr lang="en-US" dirty="0"/>
          </a:p>
        </p:txBody>
      </p:sp>
      <p:sp>
        <p:nvSpPr>
          <p:cNvPr id="2073" name="TextBox 2072"/>
          <p:cNvSpPr txBox="1"/>
          <p:nvPr/>
        </p:nvSpPr>
        <p:spPr>
          <a:xfrm>
            <a:off x="1899435" y="5410200"/>
            <a:ext cx="18343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solidFill>
                  <a:schemeClr val="accent2">
                    <a:lumMod val="50000"/>
                  </a:schemeClr>
                </a:solidFill>
              </a:rPr>
              <a:t>বাংলাদেশ</a:t>
            </a:r>
            <a:endParaRPr lang="en-US" sz="3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074" name="TextBox 2073"/>
          <p:cNvSpPr txBox="1"/>
          <p:nvPr/>
        </p:nvSpPr>
        <p:spPr>
          <a:xfrm>
            <a:off x="2887214" y="6197025"/>
            <a:ext cx="42239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50000"/>
                  </a:schemeClr>
                </a:solidFill>
              </a:rPr>
              <a:t>WIDE AREA NETWORK </a:t>
            </a:r>
            <a:endParaRPr lang="en-US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9643" y="3851775"/>
            <a:ext cx="1079500" cy="48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76" name="TextBox 2075"/>
          <p:cNvSpPr txBox="1"/>
          <p:nvPr/>
        </p:nvSpPr>
        <p:spPr>
          <a:xfrm>
            <a:off x="7848600" y="245745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ব্যবহারকারী</a:t>
            </a:r>
            <a:endParaRPr lang="en-US" dirty="0"/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6968" y="5351409"/>
            <a:ext cx="1427163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078" name="Elbow Connector 2077"/>
          <p:cNvCxnSpPr/>
          <p:nvPr/>
        </p:nvCxnSpPr>
        <p:spPr>
          <a:xfrm flipV="1">
            <a:off x="7467600" y="2362200"/>
            <a:ext cx="654895" cy="343823"/>
          </a:xfrm>
          <a:prstGeom prst="bentConnector3">
            <a:avLst>
              <a:gd name="adj1" fmla="val 50000"/>
            </a:avLst>
          </a:prstGeom>
          <a:ln w="38100">
            <a:solidFill>
              <a:srgbClr val="FF00FF"/>
            </a:solidFill>
            <a:prstDash val="solid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Elbow Connector 73"/>
          <p:cNvCxnSpPr/>
          <p:nvPr/>
        </p:nvCxnSpPr>
        <p:spPr>
          <a:xfrm rot="5400000" flipH="1" flipV="1">
            <a:off x="6736243" y="1916107"/>
            <a:ext cx="2502932" cy="1894454"/>
          </a:xfrm>
          <a:prstGeom prst="bentConnector3">
            <a:avLst>
              <a:gd name="adj1" fmla="val 419"/>
            </a:avLst>
          </a:prstGeom>
          <a:ln w="28575">
            <a:solidFill>
              <a:srgbClr val="00B05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Action Button: Home 13">
            <a:hlinkClick r:id="rId19" action="ppaction://hlinksldjump" highlightClick="1"/>
          </p:cNvPr>
          <p:cNvSpPr/>
          <p:nvPr/>
        </p:nvSpPr>
        <p:spPr>
          <a:xfrm>
            <a:off x="8888831" y="6604575"/>
            <a:ext cx="239484" cy="25342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291073" y="1905000"/>
            <a:ext cx="881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টার্মিনাল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6940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20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20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0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20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20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000" fill="hold"/>
                                        <p:tgtEl>
                                          <p:spTgt spid="20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000" fill="hold"/>
                                        <p:tgtEl>
                                          <p:spTgt spid="20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2000" fill="hold"/>
                                        <p:tgtEl>
                                          <p:spTgt spid="20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20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2000" fill="hold"/>
                                        <p:tgtEl>
                                          <p:spTgt spid="2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2000" fill="hold"/>
                                        <p:tgtEl>
                                          <p:spTgt spid="2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6" presetClass="entr" presetSubtype="21" repeatCount="5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3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6" presetClass="entr" presetSubtype="21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3000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6" presetClass="entr" presetSubtype="21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3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3399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7" presetID="16" presetClass="entr" presetSubtype="21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9" dur="3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3399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80" presetID="16" presetClass="entr" presetSubtype="21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3399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83" presetID="16" presetClass="entr" presetSubtype="21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3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6" presetClass="entr" presetSubtype="21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8" dur="3000"/>
                                        <p:tgtEl>
                                          <p:spTgt spid="2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6" presetClass="entr" presetSubtype="21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1" dur="3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2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2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2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2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2000" fill="hold"/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2000" fill="hold"/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2000" fill="hold"/>
                                        <p:tgtEl>
                                          <p:spTgt spid="20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2000" fill="hold"/>
                                        <p:tgtEl>
                                          <p:spTgt spid="20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6" presetClass="entr" presetSubtype="21" repeatCount="5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6" presetClass="entr" presetSubtype="21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4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6" presetClass="entr" presetSubtype="21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6" presetClass="entr" presetSubtype="21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0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2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2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2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7" grpId="0" animBg="1"/>
      <p:bldP spid="2063" grpId="0"/>
      <p:bldP spid="2064" grpId="0"/>
      <p:bldP spid="2065" grpId="0"/>
      <p:bldP spid="2066" grpId="0"/>
      <p:bldP spid="2067" grpId="0"/>
      <p:bldP spid="2068" grpId="0"/>
      <p:bldP spid="2069" grpId="0"/>
      <p:bldP spid="2073" grpId="0"/>
      <p:bldP spid="2074" grpId="0"/>
      <p:bldP spid="2076" grpId="0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315"/>
          <a:stretch/>
        </p:blipFill>
        <p:spPr>
          <a:xfrm>
            <a:off x="152400" y="1600200"/>
            <a:ext cx="8876852" cy="5029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0" y="600118"/>
            <a:ext cx="678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solidFill>
                  <a:srgbClr val="00B050"/>
                </a:solidFill>
              </a:rPr>
              <a:t>এক নজরে কম্পিউটার নেটওয়ার্ক</a:t>
            </a:r>
            <a:endParaRPr lang="en-US" sz="3600" b="1" dirty="0">
              <a:solidFill>
                <a:srgbClr val="00B050"/>
              </a:solidFill>
            </a:endParaRPr>
          </a:p>
        </p:txBody>
      </p:sp>
      <p:sp>
        <p:nvSpPr>
          <p:cNvPr id="4" name="Action Button: Home 3">
            <a:hlinkClick r:id="rId3" action="ppaction://hlinksldjump" highlightClick="1"/>
          </p:cNvPr>
          <p:cNvSpPr/>
          <p:nvPr/>
        </p:nvSpPr>
        <p:spPr>
          <a:xfrm>
            <a:off x="8798859" y="6553200"/>
            <a:ext cx="304800" cy="3048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568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2012752"/>
            <a:ext cx="8229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bn-BD" dirty="0" smtClean="0"/>
              <a:t>লোকাল </a:t>
            </a:r>
            <a:r>
              <a:rPr lang="bn-BD" dirty="0"/>
              <a:t>এরিয়া নেটওয়ার্ক </a:t>
            </a:r>
            <a:r>
              <a:rPr lang="bn-BD" dirty="0" smtClean="0"/>
              <a:t>ব্যবস্থায় কমিউনিকেশন মিডিয়া হিসেবে শুধুমাত্র-------- ব্যবহার হয়।</a:t>
            </a:r>
          </a:p>
          <a:p>
            <a:endParaRPr lang="bn-BD" dirty="0" smtClean="0"/>
          </a:p>
          <a:p>
            <a:pPr marL="285750" indent="-285750">
              <a:buFont typeface="Wingdings" pitchFamily="2" charset="2"/>
              <a:buChar char="q"/>
            </a:pPr>
            <a:r>
              <a:rPr lang="bn-BD" dirty="0" smtClean="0"/>
              <a:t>বিভিন্ন </a:t>
            </a:r>
            <a:r>
              <a:rPr lang="bn-BD" dirty="0"/>
              <a:t>শাখা অফিসের মধ্যে যোগাযোগের জন্য-</a:t>
            </a:r>
            <a:r>
              <a:rPr lang="bn-BD" dirty="0" smtClean="0"/>
              <a:t>---------------এরিয়া </a:t>
            </a:r>
            <a:r>
              <a:rPr lang="bn-BD" dirty="0"/>
              <a:t>নেটওয়ার্ক পদ্ধতি ব্যবহার করা </a:t>
            </a:r>
            <a:r>
              <a:rPr lang="bn-BD" dirty="0" smtClean="0"/>
              <a:t>হয়।</a:t>
            </a:r>
          </a:p>
          <a:p>
            <a:endParaRPr lang="bn-BD" dirty="0" smtClean="0"/>
          </a:p>
          <a:p>
            <a:pPr marL="285750" indent="-285750">
              <a:buFont typeface="Wingdings" pitchFamily="2" charset="2"/>
              <a:buChar char="q"/>
            </a:pPr>
            <a:r>
              <a:rPr lang="bn-BD" dirty="0"/>
              <a:t>------ --- নেটওয়ার্ক </a:t>
            </a:r>
            <a:r>
              <a:rPr lang="en-US" dirty="0" smtClean="0"/>
              <a:t>USB </a:t>
            </a:r>
            <a:r>
              <a:rPr lang="bn-BD" dirty="0"/>
              <a:t>এবং</a:t>
            </a:r>
            <a:r>
              <a:rPr lang="en-US" dirty="0"/>
              <a:t> </a:t>
            </a:r>
            <a:r>
              <a:rPr lang="en-US" dirty="0" err="1"/>
              <a:t>Fireware</a:t>
            </a:r>
            <a:r>
              <a:rPr lang="en-US" dirty="0"/>
              <a:t> Bus</a:t>
            </a:r>
            <a:r>
              <a:rPr lang="bn-BD" dirty="0"/>
              <a:t> দ্বারা সংযুক্ত হতে </a:t>
            </a:r>
            <a:r>
              <a:rPr lang="bn-BD" dirty="0" smtClean="0"/>
              <a:t>পারে।</a:t>
            </a:r>
            <a:endParaRPr lang="en-US" dirty="0"/>
          </a:p>
          <a:p>
            <a:endParaRPr lang="bn-BD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533400" y="4800600"/>
            <a:ext cx="82296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bn-BD" dirty="0"/>
              <a:t>লোকাল এরিয়া নেটওয়ার্ক </a:t>
            </a:r>
            <a:r>
              <a:rPr lang="bn-BD" dirty="0" smtClean="0"/>
              <a:t>---------কিলোমিটারের মধ্যে </a:t>
            </a:r>
            <a:r>
              <a:rPr lang="bn-BD" dirty="0"/>
              <a:t>গড়ে ওঠে</a:t>
            </a:r>
            <a:r>
              <a:rPr lang="bn-BD" dirty="0" smtClean="0"/>
              <a:t>।</a:t>
            </a:r>
          </a:p>
          <a:p>
            <a:endParaRPr lang="bn-BD" dirty="0" smtClean="0"/>
          </a:p>
          <a:p>
            <a:pPr marL="285750" indent="-285750">
              <a:buFont typeface="Wingdings" pitchFamily="2" charset="2"/>
              <a:buChar char="q"/>
            </a:pPr>
            <a:r>
              <a:rPr lang="bn-BD" dirty="0" smtClean="0"/>
              <a:t>মেট্রোপলিটন </a:t>
            </a:r>
            <a:r>
              <a:rPr lang="bn-BD" dirty="0"/>
              <a:t>এরিয়া নেটওয়ার্ক ব্যবস্থায় কমিউনিকেশন মিডিয়া </a:t>
            </a:r>
            <a:r>
              <a:rPr lang="bn-BD"/>
              <a:t>হিসেবে </a:t>
            </a:r>
            <a:r>
              <a:rPr lang="bn-BD" smtClean="0"/>
              <a:t>---------</a:t>
            </a:r>
            <a:r>
              <a:rPr lang="bn-BD" b="1" smtClean="0"/>
              <a:t>--------</a:t>
            </a:r>
            <a:r>
              <a:rPr lang="bn-BD" smtClean="0"/>
              <a:t>ব্যবহার </a:t>
            </a:r>
            <a:r>
              <a:rPr lang="bn-BD" dirty="0" smtClean="0"/>
              <a:t>হয়।</a:t>
            </a:r>
          </a:p>
          <a:p>
            <a:endParaRPr lang="bn-BD" dirty="0"/>
          </a:p>
          <a:p>
            <a:pPr marL="285750" indent="-285750">
              <a:buFont typeface="Wingdings" pitchFamily="2" charset="2"/>
              <a:buChar char="q"/>
            </a:pPr>
            <a:r>
              <a:rPr lang="bn-BD" dirty="0" smtClean="0"/>
              <a:t>------------ </a:t>
            </a:r>
            <a:r>
              <a:rPr lang="bn-BD" dirty="0"/>
              <a:t>কে ইন্টারনেট বলা হয়।</a:t>
            </a:r>
          </a:p>
          <a:p>
            <a:endParaRPr lang="bn-BD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2438400" y="76200"/>
            <a:ext cx="4038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b="1" dirty="0" smtClean="0">
                <a:solidFill>
                  <a:schemeClr val="accent2"/>
                </a:solidFill>
              </a:rPr>
              <a:t>দলীয় কাজ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95600" y="685800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solidFill>
                  <a:schemeClr val="tx2">
                    <a:lumMod val="75000"/>
                  </a:schemeClr>
                </a:solidFill>
              </a:rPr>
              <a:t>শুন্যস্থান পূরন কর</a:t>
            </a:r>
            <a:endParaRPr lang="en-US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08218" y="1588532"/>
            <a:ext cx="16625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solidFill>
                  <a:srgbClr val="FF0000"/>
                </a:solidFill>
              </a:rPr>
              <a:t>গ্রুপ – ক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29000" y="4283241"/>
            <a:ext cx="16625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solidFill>
                  <a:srgbClr val="FF0000"/>
                </a:solidFill>
              </a:rPr>
              <a:t>গ্রুপ – খ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590800" y="121920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b="1" dirty="0" smtClean="0">
                <a:solidFill>
                  <a:srgbClr val="92D050"/>
                </a:solidFill>
              </a:rPr>
              <a:t>ওয়ান</a:t>
            </a:r>
            <a:endParaRPr lang="en-US" b="1" dirty="0">
              <a:solidFill>
                <a:srgbClr val="92D05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082145" y="1230868"/>
            <a:ext cx="22236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b="1" dirty="0" smtClean="0">
                <a:solidFill>
                  <a:schemeClr val="accent4">
                    <a:lumMod val="75000"/>
                  </a:schemeClr>
                </a:solidFill>
              </a:rPr>
              <a:t>স্যাটেলাইট </a:t>
            </a:r>
            <a:r>
              <a:rPr lang="bn-BD" b="1" dirty="0">
                <a:solidFill>
                  <a:schemeClr val="accent4">
                    <a:lumMod val="75000"/>
                  </a:schemeClr>
                </a:solidFill>
              </a:rPr>
              <a:t>ও মডেম</a:t>
            </a:r>
            <a:endParaRPr lang="en-US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091055" y="1219200"/>
            <a:ext cx="595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b="1" dirty="0">
                <a:solidFill>
                  <a:srgbClr val="00B050"/>
                </a:solidFill>
              </a:rPr>
              <a:t>১০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7763" y="1230868"/>
            <a:ext cx="2777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b="1" dirty="0" smtClean="0">
                <a:solidFill>
                  <a:srgbClr val="00B0F0"/>
                </a:solidFill>
              </a:rPr>
              <a:t>টেলিফোন লাইন ও মডেম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962400" y="1230868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b="1" dirty="0">
                <a:solidFill>
                  <a:schemeClr val="accent6">
                    <a:lumMod val="50000"/>
                  </a:schemeClr>
                </a:solidFill>
              </a:rPr>
              <a:t>মেট্রোপলিটন</a:t>
            </a:r>
            <a:endParaRPr lang="en-US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243945" y="1230868"/>
            <a:ext cx="10806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b="1" dirty="0" smtClean="0">
                <a:solidFill>
                  <a:schemeClr val="accent5"/>
                </a:solidFill>
              </a:rPr>
              <a:t>ল্যাপটপ</a:t>
            </a:r>
            <a:endParaRPr lang="en-US" b="1" dirty="0">
              <a:solidFill>
                <a:schemeClr val="accent5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444345" y="1230868"/>
            <a:ext cx="7758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b="1" dirty="0">
                <a:solidFill>
                  <a:schemeClr val="accent1">
                    <a:lumMod val="75000"/>
                  </a:schemeClr>
                </a:solidFill>
              </a:rPr>
              <a:t>প্যান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69673" y="1219200"/>
            <a:ext cx="997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b="1" dirty="0" smtClean="0">
                <a:solidFill>
                  <a:srgbClr val="7030A0"/>
                </a:solidFill>
              </a:rPr>
              <a:t>কেবল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8763000" y="6557272"/>
            <a:ext cx="339437" cy="27872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0508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3.7037E-7 L 0.19809 3.7037E-7 C 0.28629 3.7037E-7 0.39618 0.02616 0.39618 0.04768 L 0.39618 0.09537 " pathEditMode="relative" rAng="0" ptsTypes="FfFF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809" y="47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022E-16 0 L 0.0434 0 C 0.06285 0 0.0875 0.05625 0.0875 0.10208 L 0.0875 0.20486 " pathEditMode="relative" rAng="0" ptsTypes="FfFF">
                                      <p:cBhvr>
                                        <p:cTn id="1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75" y="10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0 L -0.40851 0 C -0.59132 0 -0.8158 0.08981 -0.8158 0.16319 L -0.8158 0.32708 " pathEditMode="relative" rAng="0" ptsTypes="FfFF">
                                      <p:cBhvr>
                                        <p:cTn id="1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799" y="163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3.7037E-7 L -0.26701 3.7037E-7 C -0.38715 3.7037E-7 -0.53403 0.13634 -0.53403 0.24745 L -0.53403 0.49537 " pathEditMode="relative" rAng="0" ptsTypes="FfFF">
                                      <p:cBhvr>
                                        <p:cTn id="1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701" y="247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0 L 0.35399 0 C 0.51354 0 0.71024 0.15741 0.71024 0.28542 L 0.71024 0.57153 " pathEditMode="relative" rAng="0" ptsTypes="FfFF">
                                      <p:cBhvr>
                                        <p:cTn id="2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503" y="285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3.7037E-7 L -0.0875 3.7037E-7 C -0.12726 3.7037E-7 -0.175 0.19167 -0.175 0.34768 L -0.175 0.69537 " pathEditMode="relative" rAng="0" ptsTypes="FfFF">
                                      <p:cBhvr>
                                        <p:cTn id="2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50" y="347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  <p:bldP spid="19" grpId="0"/>
      <p:bldP spid="20" grpId="0"/>
      <p:bldP spid="11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71800" y="304800"/>
            <a:ext cx="2971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b="1" dirty="0" smtClean="0">
                <a:solidFill>
                  <a:srgbClr val="7030A0"/>
                </a:solidFill>
              </a:rPr>
              <a:t>মূল্যায়ন</a:t>
            </a:r>
            <a:endParaRPr lang="en-US" sz="4400" b="1" dirty="0">
              <a:solidFill>
                <a:srgbClr val="7030A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1752600"/>
            <a:ext cx="76962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v"/>
            </a:pPr>
            <a:r>
              <a:rPr lang="bn-BD" sz="3200" dirty="0" smtClean="0">
                <a:solidFill>
                  <a:srgbClr val="00B050"/>
                </a:solidFill>
              </a:rPr>
              <a:t>কম্পিউটার নেটওয়ার্ক বলতে কি বুঝ?</a:t>
            </a:r>
            <a:endParaRPr lang="en-US" sz="3200" dirty="0" smtClean="0">
              <a:solidFill>
                <a:srgbClr val="00B050"/>
              </a:solidFill>
            </a:endParaRPr>
          </a:p>
          <a:p>
            <a:endParaRPr lang="bn-BD" sz="3200" dirty="0" smtClean="0">
              <a:solidFill>
                <a:srgbClr val="00B050"/>
              </a:solidFill>
            </a:endParaRPr>
          </a:p>
          <a:p>
            <a:pPr marL="457200" indent="-457200">
              <a:buFont typeface="Wingdings" pitchFamily="2" charset="2"/>
              <a:buChar char="v"/>
            </a:pPr>
            <a:r>
              <a:rPr lang="bn-BD" sz="3200" dirty="0" smtClean="0">
                <a:solidFill>
                  <a:srgbClr val="00B0F0"/>
                </a:solidFill>
              </a:rPr>
              <a:t>নেটওয়ার্ক কত প্রকার ও কি কি?</a:t>
            </a:r>
            <a:endParaRPr lang="en-US" sz="3200" dirty="0" smtClean="0">
              <a:solidFill>
                <a:srgbClr val="00B0F0"/>
              </a:solidFill>
            </a:endParaRPr>
          </a:p>
          <a:p>
            <a:r>
              <a:rPr lang="bn-BD" sz="3200" dirty="0" smtClean="0">
                <a:solidFill>
                  <a:srgbClr val="00B0F0"/>
                </a:solidFill>
              </a:rPr>
              <a:t> 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bn-BD" sz="3200" dirty="0" smtClean="0">
                <a:solidFill>
                  <a:srgbClr val="002060"/>
                </a:solidFill>
              </a:rPr>
              <a:t>ল্যান ও ওয়ান নেটওয়ার্ক পদ্ধতির মধ্যে পার্থক্য বল।</a:t>
            </a:r>
            <a:endParaRPr lang="en-US" sz="3200" dirty="0" smtClean="0">
              <a:solidFill>
                <a:srgbClr val="002060"/>
              </a:solidFill>
            </a:endParaRPr>
          </a:p>
          <a:p>
            <a:endParaRPr lang="bn-BD" sz="3200" dirty="0" smtClean="0">
              <a:solidFill>
                <a:srgbClr val="002060"/>
              </a:solidFill>
            </a:endParaRPr>
          </a:p>
          <a:p>
            <a:pPr marL="457200" indent="-457200">
              <a:buFont typeface="Wingdings" pitchFamily="2" charset="2"/>
              <a:buChar char="v"/>
            </a:pPr>
            <a:r>
              <a:rPr lang="bn-BD" sz="3200" dirty="0" smtClean="0">
                <a:solidFill>
                  <a:srgbClr val="7030A0"/>
                </a:solidFill>
              </a:rPr>
              <a:t>ওয়ান </a:t>
            </a:r>
            <a:r>
              <a:rPr lang="bn-BD" sz="3200" dirty="0">
                <a:solidFill>
                  <a:srgbClr val="7030A0"/>
                </a:solidFill>
              </a:rPr>
              <a:t>নেটওয়ার্ক পদ্ধতির </a:t>
            </a:r>
            <a:r>
              <a:rPr lang="bn-BD" sz="3200" dirty="0" smtClean="0">
                <a:solidFill>
                  <a:srgbClr val="7030A0"/>
                </a:solidFill>
              </a:rPr>
              <a:t>২ টি অসুবিধা </a:t>
            </a:r>
            <a:r>
              <a:rPr lang="bn-BD" sz="3200" dirty="0">
                <a:solidFill>
                  <a:srgbClr val="7030A0"/>
                </a:solidFill>
              </a:rPr>
              <a:t>কি কি?</a:t>
            </a:r>
            <a:endParaRPr lang="bn-BD" sz="3200" dirty="0" smtClean="0">
              <a:solidFill>
                <a:srgbClr val="7030A0"/>
              </a:solidFill>
            </a:endParaRPr>
          </a:p>
          <a:p>
            <a:endParaRPr lang="en-US" sz="3200" dirty="0"/>
          </a:p>
        </p:txBody>
      </p:sp>
      <p:sp>
        <p:nvSpPr>
          <p:cNvPr id="3" name="Action Button: Home 2">
            <a:hlinkClick r:id="rId2" action="ppaction://hlinksldjump" highlightClick="1"/>
          </p:cNvPr>
          <p:cNvSpPr/>
          <p:nvPr/>
        </p:nvSpPr>
        <p:spPr>
          <a:xfrm>
            <a:off x="8839200" y="6521824"/>
            <a:ext cx="304800" cy="3048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663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31127" y="1055132"/>
            <a:ext cx="3124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b="1" dirty="0" smtClean="0">
                <a:solidFill>
                  <a:schemeClr val="accent2">
                    <a:lumMod val="75000"/>
                  </a:schemeClr>
                </a:solidFill>
              </a:rPr>
              <a:t>বাড়ীর কাজ</a:t>
            </a:r>
            <a:endParaRPr lang="en-US" sz="4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19200" y="2590800"/>
            <a:ext cx="7315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q"/>
            </a:pPr>
            <a:r>
              <a:rPr lang="bn-BD" sz="2800" dirty="0"/>
              <a:t>ওয়ান নেটওয়ার্ক </a:t>
            </a:r>
            <a:r>
              <a:rPr lang="bn-BD" sz="2800" dirty="0" smtClean="0"/>
              <a:t>পদ্ধতি ব্লক চিত্রের মাধ্যমে অংকন কর।</a:t>
            </a:r>
            <a:endParaRPr lang="en-US" sz="2800" dirty="0"/>
          </a:p>
        </p:txBody>
      </p:sp>
      <p:sp>
        <p:nvSpPr>
          <p:cNvPr id="3" name="Action Button: Home 2">
            <a:hlinkClick r:id="rId2" action="ppaction://hlinksldjump" highlightClick="1"/>
          </p:cNvPr>
          <p:cNvSpPr/>
          <p:nvPr/>
        </p:nvSpPr>
        <p:spPr>
          <a:xfrm>
            <a:off x="8839200" y="6479241"/>
            <a:ext cx="304800" cy="3810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4034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96" y="380891"/>
            <a:ext cx="7479339" cy="6477109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5404" y="1392527"/>
            <a:ext cx="6796596" cy="3179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ction Button: Home 1">
            <a:hlinkClick r:id="rId4" action="ppaction://hlinksldjump" highlightClick="1"/>
          </p:cNvPr>
          <p:cNvSpPr/>
          <p:nvPr/>
        </p:nvSpPr>
        <p:spPr>
          <a:xfrm>
            <a:off x="8798859" y="6470276"/>
            <a:ext cx="304800" cy="3810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544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2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53" presetClass="exit" presetSubtype="3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" dur="5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" dur="5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1208</TotalTime>
  <Words>407</Words>
  <Application>Microsoft Office PowerPoint</Application>
  <PresentationFormat>On-screen Show (4:3)</PresentationFormat>
  <Paragraphs>121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TSS</dc:creator>
  <cp:lastModifiedBy>TSS</cp:lastModifiedBy>
  <cp:revision>135</cp:revision>
  <dcterms:created xsi:type="dcterms:W3CDTF">2006-08-16T00:00:00Z</dcterms:created>
  <dcterms:modified xsi:type="dcterms:W3CDTF">2013-09-12T05:18:19Z</dcterms:modified>
</cp:coreProperties>
</file>